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2" r:id="rId4"/>
    <p:sldId id="257" r:id="rId5"/>
    <p:sldId id="258" r:id="rId6"/>
    <p:sldId id="260" r:id="rId7"/>
    <p:sldId id="259" r:id="rId8"/>
    <p:sldId id="261" r:id="rId9"/>
    <p:sldId id="262" r:id="rId10"/>
    <p:sldId id="263" r:id="rId11"/>
    <p:sldId id="264" r:id="rId12"/>
    <p:sldId id="265" r:id="rId13"/>
    <p:sldId id="266" r:id="rId14"/>
    <p:sldId id="267" r:id="rId15"/>
    <p:sldId id="274" r:id="rId16"/>
    <p:sldId id="268" r:id="rId17"/>
    <p:sldId id="269" r:id="rId18"/>
    <p:sldId id="275" r:id="rId19"/>
    <p:sldId id="276" r:id="rId20"/>
    <p:sldId id="277" r:id="rId21"/>
    <p:sldId id="278" r:id="rId22"/>
    <p:sldId id="279" r:id="rId23"/>
    <p:sldId id="273"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0D200B3-003A-4955-B63A-095AAC69978D}" type="datetimeFigureOut">
              <a:rPr lang="ru-RU" smtClean="0"/>
              <a:t>19.04.2021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2170143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0D200B3-003A-4955-B63A-095AAC69978D}" type="datetimeFigureOut">
              <a:rPr lang="ru-RU" smtClean="0"/>
              <a:t>19.04.2021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1507787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0D200B3-003A-4955-B63A-095AAC69978D}" type="datetimeFigureOut">
              <a:rPr lang="ru-RU" smtClean="0"/>
              <a:t>19.04.2021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1304642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0D200B3-003A-4955-B63A-095AAC69978D}" type="datetimeFigureOut">
              <a:rPr lang="ru-RU" smtClean="0"/>
              <a:t>19.04.2021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709639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0D200B3-003A-4955-B63A-095AAC69978D}" type="datetimeFigureOut">
              <a:rPr lang="ru-RU" smtClean="0"/>
              <a:t>19.04.2021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343947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0D200B3-003A-4955-B63A-095AAC69978D}" type="datetimeFigureOut">
              <a:rPr lang="ru-RU" smtClean="0"/>
              <a:t>19.04.2021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1947352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0D200B3-003A-4955-B63A-095AAC69978D}" type="datetimeFigureOut">
              <a:rPr lang="ru-RU" smtClean="0"/>
              <a:t>19.04.2021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1939909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0D200B3-003A-4955-B63A-095AAC69978D}" type="datetimeFigureOut">
              <a:rPr lang="ru-RU" smtClean="0"/>
              <a:t>19.04.2021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1182832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0D200B3-003A-4955-B63A-095AAC69978D}" type="datetimeFigureOut">
              <a:rPr lang="ru-RU" smtClean="0"/>
              <a:t>19.04.2021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3374895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0D200B3-003A-4955-B63A-095AAC69978D}" type="datetimeFigureOut">
              <a:rPr lang="ru-RU" smtClean="0"/>
              <a:t>19.04.2021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114475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0D200B3-003A-4955-B63A-095AAC69978D}" type="datetimeFigureOut">
              <a:rPr lang="ru-RU" smtClean="0"/>
              <a:t>19.04.2021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42C63C-12BD-4169-ADEC-352496CB6685}" type="slidenum">
              <a:rPr lang="ru-RU" smtClean="0"/>
              <a:t>‹#›</a:t>
            </a:fld>
            <a:endParaRPr lang="ru-RU"/>
          </a:p>
        </p:txBody>
      </p:sp>
    </p:spTree>
    <p:extLst>
      <p:ext uri="{BB962C8B-B14F-4D97-AF65-F5344CB8AC3E}">
        <p14:creationId xmlns:p14="http://schemas.microsoft.com/office/powerpoint/2010/main" val="2983975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200B3-003A-4955-B63A-095AAC69978D}" type="datetimeFigureOut">
              <a:rPr lang="ru-RU" smtClean="0"/>
              <a:t>19.04.2021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2C63C-12BD-4169-ADEC-352496CB6685}" type="slidenum">
              <a:rPr lang="ru-RU" smtClean="0"/>
              <a:t>‹#›</a:t>
            </a:fld>
            <a:endParaRPr lang="ru-RU"/>
          </a:p>
        </p:txBody>
      </p:sp>
    </p:spTree>
    <p:extLst>
      <p:ext uri="{BB962C8B-B14F-4D97-AF65-F5344CB8AC3E}">
        <p14:creationId xmlns:p14="http://schemas.microsoft.com/office/powerpoint/2010/main" val="1474974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kazneb.kz/site/catalogue/view?br=1595552"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8993" y="476672"/>
            <a:ext cx="8942784" cy="1143000"/>
          </a:xfrm>
        </p:spPr>
        <p:txBody>
          <a:bodyPr>
            <a:noAutofit/>
          </a:bodyPr>
          <a:lstStyle/>
          <a:p>
            <a:r>
              <a:rPr lang="ru-RU" sz="3733" b="1" dirty="0">
                <a:latin typeface="Arial" panose="020B0604020202020204" pitchFamily="34" charset="0"/>
                <a:cs typeface="Arial" panose="020B0604020202020204" pitchFamily="34" charset="0"/>
              </a:rPr>
              <a:t>ӘЛ-ФАРАБИ АТЫНДАҒЫ ҚАЗАҚ ҰЛТТЫҚ УНИВЕРСИТЕТІ</a:t>
            </a:r>
          </a:p>
        </p:txBody>
      </p:sp>
      <p:sp>
        <p:nvSpPr>
          <p:cNvPr id="4" name="TextBox 3"/>
          <p:cNvSpPr txBox="1"/>
          <p:nvPr/>
        </p:nvSpPr>
        <p:spPr>
          <a:xfrm>
            <a:off x="2927648" y="1780292"/>
            <a:ext cx="8640960" cy="2390141"/>
          </a:xfrm>
          <a:prstGeom prst="rect">
            <a:avLst/>
          </a:prstGeom>
          <a:solidFill>
            <a:schemeClr val="bg1"/>
          </a:solidFill>
        </p:spPr>
        <p:txBody>
          <a:bodyPr wrap="square" rtlCol="0">
            <a:spAutoFit/>
          </a:bodyPr>
          <a:lstStyle/>
          <a:p>
            <a:r>
              <a:rPr lang="ru-RU" sz="3733" b="1" dirty="0" err="1">
                <a:latin typeface="Arial" panose="020B0604020202020204" pitchFamily="34" charset="0"/>
                <a:cs typeface="Arial" panose="020B0604020202020204" pitchFamily="34" charset="0"/>
              </a:rPr>
              <a:t>Саясаттану</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және</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саяси</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технологиялар</a:t>
            </a:r>
            <a:r>
              <a:rPr lang="ru-RU" sz="3733" b="1" dirty="0">
                <a:latin typeface="Arial" panose="020B0604020202020204" pitchFamily="34" charset="0"/>
                <a:cs typeface="Arial" panose="020B0604020202020204" pitchFamily="34" charset="0"/>
              </a:rPr>
              <a:t> </a:t>
            </a:r>
            <a:r>
              <a:rPr lang="ru-RU" sz="3733" b="1" dirty="0" err="1">
                <a:latin typeface="Arial" panose="020B0604020202020204" pitchFamily="34" charset="0"/>
                <a:cs typeface="Arial" panose="020B0604020202020204" pitchFamily="34" charset="0"/>
              </a:rPr>
              <a:t>кафедрасы</a:t>
            </a:r>
            <a:endParaRPr lang="ru-RU" sz="3733" dirty="0">
              <a:latin typeface="Arial" panose="020B0604020202020204" pitchFamily="34" charset="0"/>
              <a:cs typeface="Arial" panose="020B0604020202020204" pitchFamily="34" charset="0"/>
            </a:endParaRPr>
          </a:p>
          <a:p>
            <a:r>
              <a:rPr lang="ru-RU" sz="3733" dirty="0">
                <a:latin typeface="Arial" panose="020B0604020202020204" pitchFamily="34" charset="0"/>
                <a:cs typeface="Arial" panose="020B0604020202020204" pitchFamily="34" charset="0"/>
              </a:rPr>
              <a:t/>
            </a:r>
            <a:br>
              <a:rPr lang="ru-RU" sz="3733" dirty="0">
                <a:latin typeface="Arial" panose="020B0604020202020204" pitchFamily="34" charset="0"/>
                <a:cs typeface="Arial" panose="020B0604020202020204" pitchFamily="34" charset="0"/>
              </a:rPr>
            </a:br>
            <a:endParaRPr lang="ru-RU" sz="3733" b="1" dirty="0">
              <a:latin typeface="Arial" panose="020B0604020202020204" pitchFamily="34" charset="0"/>
              <a:cs typeface="Arial" panose="020B0604020202020204" pitchFamily="34" charset="0"/>
            </a:endParaRPr>
          </a:p>
        </p:txBody>
      </p:sp>
      <p:sp>
        <p:nvSpPr>
          <p:cNvPr id="5" name="TextBox 4"/>
          <p:cNvSpPr txBox="1"/>
          <p:nvPr/>
        </p:nvSpPr>
        <p:spPr>
          <a:xfrm>
            <a:off x="2831638" y="3366181"/>
            <a:ext cx="8832981" cy="666786"/>
          </a:xfrm>
          <a:prstGeom prst="rect">
            <a:avLst/>
          </a:prstGeom>
          <a:noFill/>
        </p:spPr>
        <p:txBody>
          <a:bodyPr wrap="square" rtlCol="0">
            <a:spAutoFit/>
          </a:bodyPr>
          <a:lstStyle/>
          <a:p>
            <a:r>
              <a:rPr lang="ru-RU" sz="3733" b="1" dirty="0" err="1"/>
              <a:t>Саяси</a:t>
            </a:r>
            <a:r>
              <a:rPr lang="ru-RU" sz="3733" b="1" dirty="0"/>
              <a:t> </a:t>
            </a:r>
            <a:r>
              <a:rPr lang="ru-RU" sz="3733" b="1" dirty="0" err="1"/>
              <a:t>имиджелогия</a:t>
            </a:r>
            <a:endParaRPr lang="ru-RU" sz="3733" b="1" dirty="0">
              <a:latin typeface="Arial" panose="020B0604020202020204" pitchFamily="34" charset="0"/>
            </a:endParaRPr>
          </a:p>
        </p:txBody>
      </p:sp>
      <p:sp>
        <p:nvSpPr>
          <p:cNvPr id="6" name="TextBox 5"/>
          <p:cNvSpPr txBox="1"/>
          <p:nvPr/>
        </p:nvSpPr>
        <p:spPr>
          <a:xfrm>
            <a:off x="3119669" y="4599395"/>
            <a:ext cx="4320480" cy="1077218"/>
          </a:xfrm>
          <a:prstGeom prst="rect">
            <a:avLst/>
          </a:prstGeom>
          <a:noFill/>
        </p:spPr>
        <p:txBody>
          <a:bodyPr wrap="square" rtlCol="0">
            <a:spAutoFit/>
          </a:bodyPr>
          <a:lstStyle/>
          <a:p>
            <a:r>
              <a:rPr lang="ru-RU" sz="3200" b="1" dirty="0" err="1">
                <a:latin typeface="Arial" panose="020B0604020202020204" pitchFamily="34" charset="0"/>
                <a:cs typeface="Arial" panose="020B0604020202020204" pitchFamily="34" charset="0"/>
              </a:rPr>
              <a:t>Абжаппарова</a:t>
            </a:r>
            <a:r>
              <a:rPr lang="ru-RU" sz="3200" b="1" dirty="0">
                <a:latin typeface="Arial" panose="020B0604020202020204" pitchFamily="34" charset="0"/>
                <a:cs typeface="Arial" panose="020B0604020202020204" pitchFamily="34" charset="0"/>
              </a:rPr>
              <a:t> А.А.</a:t>
            </a:r>
            <a:endParaRPr lang="ru-RU" sz="3200" dirty="0">
              <a:latin typeface="Arial" panose="020B0604020202020204" pitchFamily="34" charset="0"/>
              <a:cs typeface="Arial" panose="020B0604020202020204" pitchFamily="34" charset="0"/>
            </a:endParaRPr>
          </a:p>
          <a:p>
            <a:r>
              <a:rPr lang="ru-RU" sz="3200" b="1" dirty="0" err="1">
                <a:latin typeface="Arial" panose="020B0604020202020204" pitchFamily="34" charset="0"/>
                <a:cs typeface="Arial" panose="020B0604020202020204" pitchFamily="34" charset="0"/>
              </a:rPr>
              <a:t>Аға</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оқытушы</a:t>
            </a:r>
            <a:endParaRPr lang="ru-RU" sz="3200" dirty="0">
              <a:latin typeface="Arial" panose="020B0604020202020204" pitchFamily="34" charset="0"/>
              <a:cs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650372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Талаптың жоғары деңгейі</a:t>
            </a:r>
            <a:endParaRPr lang="ru-RU" dirty="0"/>
          </a:p>
        </p:txBody>
      </p:sp>
      <p:sp>
        <p:nvSpPr>
          <p:cNvPr id="3" name="Объект 2"/>
          <p:cNvSpPr>
            <a:spLocks noGrp="1"/>
          </p:cNvSpPr>
          <p:nvPr>
            <p:ph idx="1"/>
          </p:nvPr>
        </p:nvSpPr>
        <p:spPr/>
        <p:txBody>
          <a:bodyPr>
            <a:noAutofit/>
          </a:bodyPr>
          <a:lstStyle/>
          <a:p>
            <a:r>
              <a:rPr lang="kk-KZ" sz="3200" dirty="0"/>
              <a:t>Қоғамдық үміттер, сұраныстар мен талаптар саяси партияның имиджін қалыптастыру үшін негіз болып табылатын бастапқы материал ретінде қарастырылады, бірақ имиджді құрау үшін олардың қолданылуы партияның партиялық жүйеде алып жатқан орнымен есептесуі керек</a:t>
            </a:r>
            <a:r>
              <a:rPr lang="kk-KZ" sz="3200" dirty="0" smtClean="0"/>
              <a:t>.</a:t>
            </a:r>
            <a:r>
              <a:rPr lang="kk-KZ" sz="3200" dirty="0"/>
              <a:t/>
            </a:r>
            <a:br>
              <a:rPr lang="kk-KZ" sz="3200" dirty="0"/>
            </a:br>
            <a:endParaRPr lang="ru-RU" sz="3200" dirty="0"/>
          </a:p>
        </p:txBody>
      </p:sp>
    </p:spTree>
    <p:extLst>
      <p:ext uri="{BB962C8B-B14F-4D97-AF65-F5344CB8AC3E}">
        <p14:creationId xmlns:p14="http://schemas.microsoft.com/office/powerpoint/2010/main" val="4216405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Шындық</a:t>
            </a:r>
            <a:endParaRPr lang="ru-RU" b="1" dirty="0"/>
          </a:p>
        </p:txBody>
      </p:sp>
      <p:sp>
        <p:nvSpPr>
          <p:cNvPr id="3" name="Объект 2"/>
          <p:cNvSpPr>
            <a:spLocks noGrp="1"/>
          </p:cNvSpPr>
          <p:nvPr>
            <p:ph idx="1"/>
          </p:nvPr>
        </p:nvSpPr>
        <p:spPr/>
        <p:txBody>
          <a:bodyPr>
            <a:normAutofit fontScale="92500" lnSpcReduction="20000"/>
          </a:bodyPr>
          <a:lstStyle/>
          <a:p>
            <a:r>
              <a:rPr lang="kk-KZ" sz="3200" dirty="0"/>
              <a:t>Саяси партияның имиджі шындыққа сəйкес үйлесімді болып, өзімен бірге фантазиялық өнім ұсынбауы қажет. Имиджді </a:t>
            </a:r>
            <a:r>
              <a:rPr lang="kk-KZ" sz="3200" dirty="0" smtClean="0"/>
              <a:t>құрастыру </a:t>
            </a:r>
            <a:r>
              <a:rPr lang="kk-KZ" sz="3200" dirty="0"/>
              <a:t>барысында, оның шындық сұранымын ескерген жөн. Бұл жағдайда демократиялық сайлау қорытындысымен мақсатты </a:t>
            </a:r>
            <a:r>
              <a:rPr lang="kk-KZ" sz="3200" dirty="0" smtClean="0"/>
              <a:t>билікке </a:t>
            </a:r>
            <a:r>
              <a:rPr lang="kk-KZ" sz="3200" dirty="0"/>
              <a:t>келген, ең бастысы саяси қауымдық мінезге сəйкес келетін партия болуы қажет. </a:t>
            </a:r>
            <a:endParaRPr lang="kk-KZ" sz="3200" dirty="0" smtClean="0"/>
          </a:p>
          <a:p>
            <a:r>
              <a:rPr lang="kk-KZ" sz="3200" dirty="0" smtClean="0"/>
              <a:t>Егер </a:t>
            </a:r>
            <a:r>
              <a:rPr lang="kk-KZ" sz="3200" dirty="0"/>
              <a:t>де партияның имиджі, ұйымдық имиджге сəйкестенбесе, онда ол партияның болашағын аса күдікті деп айтуға болады. Саяси партияның имиджін кең маңдайлы ойшылдардың идеологиялық iздеулерiмен шектеп қоюға болмайды, ол саяси жүйе жəне ел өмiрiнiң нақтылықтарымен нық байланыста болуы қажет.</a:t>
            </a:r>
            <a:endParaRPr lang="ru-RU" sz="3200" dirty="0"/>
          </a:p>
        </p:txBody>
      </p:sp>
    </p:spTree>
    <p:extLst>
      <p:ext uri="{BB962C8B-B14F-4D97-AF65-F5344CB8AC3E}">
        <p14:creationId xmlns:p14="http://schemas.microsoft.com/office/powerpoint/2010/main" val="339563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Жарқындылық (айқындылық) пен қарапайымдылық</a:t>
            </a:r>
            <a:endParaRPr lang="ru-RU" b="1" dirty="0"/>
          </a:p>
        </p:txBody>
      </p:sp>
      <p:sp>
        <p:nvSpPr>
          <p:cNvPr id="3" name="Объект 2"/>
          <p:cNvSpPr>
            <a:spLocks noGrp="1"/>
          </p:cNvSpPr>
          <p:nvPr>
            <p:ph idx="1"/>
          </p:nvPr>
        </p:nvSpPr>
        <p:spPr/>
        <p:txBody>
          <a:bodyPr>
            <a:normAutofit/>
          </a:bodyPr>
          <a:lstStyle/>
          <a:p>
            <a:r>
              <a:rPr lang="kk-KZ" dirty="0"/>
              <a:t>Имидж өзінің сипаттамалары жинағы мен құрылымында қара- пайым болып, оң əсерлі эмоциялар шақырып, өзгелерден </a:t>
            </a:r>
            <a:r>
              <a:rPr lang="kk-KZ" dirty="0" smtClean="0"/>
              <a:t>ерекшеленіп </a:t>
            </a:r>
            <a:r>
              <a:rPr lang="kk-KZ" dirty="0"/>
              <a:t>жəне есте көп сақталатындай айқын болуы қажет</a:t>
            </a:r>
            <a:r>
              <a:rPr lang="kk-KZ" dirty="0" smtClean="0"/>
              <a:t>.</a:t>
            </a:r>
          </a:p>
          <a:p>
            <a:r>
              <a:rPr lang="kk-KZ" dirty="0"/>
              <a:t>Саяси партиялардың </a:t>
            </a:r>
            <a:r>
              <a:rPr lang="kk-KZ" dirty="0" smtClean="0"/>
              <a:t>сайлаушыларда </a:t>
            </a:r>
            <a:r>
              <a:rPr lang="kk-KZ" dirty="0"/>
              <a:t>нақты ассоциациялар мен сезімді қалдыратын, қысқа жəне пішімді ұран мен үндеулерді əдейі саяси үгіт-насихат </a:t>
            </a:r>
            <a:r>
              <a:rPr lang="kk-KZ" dirty="0" smtClean="0"/>
              <a:t>мақсатында </a:t>
            </a:r>
            <a:r>
              <a:rPr lang="kk-KZ" dirty="0"/>
              <a:t>қолданатыны бекерден бекерге айтылмайды. Бұл </a:t>
            </a:r>
            <a:r>
              <a:rPr lang="kk-KZ" dirty="0" smtClean="0"/>
              <a:t>қарапайымдылық</a:t>
            </a:r>
            <a:r>
              <a:rPr lang="kk-KZ" dirty="0"/>
              <a:t>, партиялық хабарламаларды максималды түрде қысқартып, олардың мəнсіз түсініктемелерін тудыруды </a:t>
            </a:r>
            <a:r>
              <a:rPr lang="kk-KZ" dirty="0" smtClean="0"/>
              <a:t>білдірмейді</a:t>
            </a:r>
            <a:r>
              <a:rPr lang="kk-KZ" dirty="0"/>
              <a:t>.</a:t>
            </a:r>
            <a:endParaRPr lang="ru-RU" dirty="0"/>
          </a:p>
        </p:txBody>
      </p:sp>
    </p:spTree>
    <p:extLst>
      <p:ext uri="{BB962C8B-B14F-4D97-AF65-F5344CB8AC3E}">
        <p14:creationId xmlns:p14="http://schemas.microsoft.com/office/powerpoint/2010/main" val="1921832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2898" y="390883"/>
            <a:ext cx="10515600" cy="1325563"/>
          </a:xfrm>
        </p:spPr>
        <p:txBody>
          <a:bodyPr>
            <a:noAutofit/>
          </a:bodyPr>
          <a:lstStyle/>
          <a:p>
            <a:r>
              <a:rPr lang="kk-KZ" sz="3200" dirty="0"/>
              <a:t>Саяси партиялық имидж бірнеше факторлар əсерінен құрылуы мүмкін, яғни </a:t>
            </a:r>
            <a:r>
              <a:rPr lang="kk-KZ" sz="3200" dirty="0" smtClean="0"/>
              <a:t>имиджді </a:t>
            </a:r>
            <a:r>
              <a:rPr lang="kk-KZ" sz="3200" dirty="0"/>
              <a:t>құрайтын төрт сызба түрінде беріледі:</a:t>
            </a:r>
            <a:endParaRPr lang="ru-RU" sz="3200" dirty="0"/>
          </a:p>
        </p:txBody>
      </p:sp>
      <p:sp>
        <p:nvSpPr>
          <p:cNvPr id="3" name="Объект 2"/>
          <p:cNvSpPr>
            <a:spLocks noGrp="1"/>
          </p:cNvSpPr>
          <p:nvPr>
            <p:ph idx="1"/>
          </p:nvPr>
        </p:nvSpPr>
        <p:spPr/>
        <p:txBody>
          <a:bodyPr>
            <a:normAutofit/>
          </a:bodyPr>
          <a:lstStyle/>
          <a:p>
            <a:pPr lvl="0"/>
            <a:r>
              <a:rPr lang="kk-KZ" sz="3600" dirty="0"/>
              <a:t>бағдарламалық-идеологиялық (концептуалды) құраушы;</a:t>
            </a:r>
            <a:endParaRPr lang="ru-RU" sz="3600" dirty="0"/>
          </a:p>
          <a:p>
            <a:pPr lvl="0"/>
            <a:r>
              <a:rPr lang="kk-KZ" sz="3600" dirty="0"/>
              <a:t>іскерлiк (өздігінен) құраушы;</a:t>
            </a:r>
            <a:endParaRPr lang="ru-RU" sz="3600" dirty="0"/>
          </a:p>
          <a:p>
            <a:pPr lvl="0"/>
            <a:r>
              <a:rPr lang="kk-KZ" sz="3600" dirty="0"/>
              <a:t>жеке (лидерлік) құраушы;</a:t>
            </a:r>
            <a:endParaRPr lang="ru-RU" sz="3600" dirty="0"/>
          </a:p>
          <a:p>
            <a:pPr lvl="0"/>
            <a:r>
              <a:rPr lang="kk-KZ" sz="3600" dirty="0"/>
              <a:t>сыртқы (атрибуттық) құраушы</a:t>
            </a:r>
            <a:r>
              <a:rPr lang="kk-KZ" sz="3600" dirty="0" smtClean="0"/>
              <a:t>.</a:t>
            </a:r>
            <a:endParaRPr lang="ru-RU" sz="3600" dirty="0"/>
          </a:p>
        </p:txBody>
      </p:sp>
    </p:spTree>
    <p:extLst>
      <p:ext uri="{BB962C8B-B14F-4D97-AF65-F5344CB8AC3E}">
        <p14:creationId xmlns:p14="http://schemas.microsoft.com/office/powerpoint/2010/main" val="3129208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3600" b="1" dirty="0"/>
              <a:t>Бағдарламалық-идеологиялық (концептуалды) құраушы</a:t>
            </a:r>
            <a:endParaRPr lang="ru-RU" sz="3600" b="1" dirty="0"/>
          </a:p>
        </p:txBody>
      </p:sp>
      <p:sp>
        <p:nvSpPr>
          <p:cNvPr id="3" name="Объект 2"/>
          <p:cNvSpPr>
            <a:spLocks noGrp="1"/>
          </p:cNvSpPr>
          <p:nvPr>
            <p:ph idx="1"/>
          </p:nvPr>
        </p:nvSpPr>
        <p:spPr/>
        <p:txBody>
          <a:bodyPr>
            <a:noAutofit/>
          </a:bodyPr>
          <a:lstStyle/>
          <a:p>
            <a:r>
              <a:rPr lang="kk-KZ" sz="3200" dirty="0"/>
              <a:t>Саяси партияның қызметін жəне басты құраушы ойын көрсете отырып, басты саяси партияның имиджін құраушы болып келеді. Өзінің бағдарламасы мен идеологиясы жоқ партия, толыққанды саяси партия ретінде саналмайды, өйткені ол көптеген саяси ойдан шектелген.</a:t>
            </a:r>
            <a:endParaRPr lang="ru-RU" sz="3200" dirty="0"/>
          </a:p>
          <a:p>
            <a:r>
              <a:rPr lang="kk-KZ" sz="3200" dirty="0"/>
              <a:t>Саяси партияның бағдарламалық-идеологиялық құраушысы партия имиджінің негізін білдіре отырып, өз айналасында </a:t>
            </a:r>
            <a:r>
              <a:rPr lang="kk-KZ" sz="3200" dirty="0" smtClean="0"/>
              <a:t>имидждің </a:t>
            </a:r>
            <a:r>
              <a:rPr lang="kk-KZ" sz="3200" dirty="0"/>
              <a:t>басқа да маңызды сипаттамаларын топтайды.</a:t>
            </a:r>
            <a:endParaRPr lang="ru-RU" sz="3200" dirty="0"/>
          </a:p>
        </p:txBody>
      </p:sp>
    </p:spTree>
    <p:extLst>
      <p:ext uri="{BB962C8B-B14F-4D97-AF65-F5344CB8AC3E}">
        <p14:creationId xmlns:p14="http://schemas.microsoft.com/office/powerpoint/2010/main" val="2920195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Бағдарламалық-идеологиялық (концептуалды) құраушы</a:t>
            </a:r>
            <a:endParaRPr lang="ru-RU" dirty="0"/>
          </a:p>
        </p:txBody>
      </p:sp>
      <p:sp>
        <p:nvSpPr>
          <p:cNvPr id="3" name="Объект 2"/>
          <p:cNvSpPr>
            <a:spLocks noGrp="1"/>
          </p:cNvSpPr>
          <p:nvPr>
            <p:ph idx="1"/>
          </p:nvPr>
        </p:nvSpPr>
        <p:spPr/>
        <p:txBody>
          <a:bodyPr/>
          <a:lstStyle/>
          <a:p>
            <a:r>
              <a:rPr lang="kk-KZ" dirty="0"/>
              <a:t>Имидждің айқындылығын бағдарламалық идеологиялық құрамдас арқылы жоғарылату үшін партиялық бағдарламалардың үндеулер формасы мен саяси жарнаманың басқа да орынды </a:t>
            </a:r>
            <a:r>
              <a:rPr lang="kk-KZ" dirty="0" smtClean="0"/>
              <a:t>түрлерінің </a:t>
            </a:r>
            <a:r>
              <a:rPr lang="kk-KZ" dirty="0"/>
              <a:t>формалы түрде өзгеруі мақсаттылы іске асады, олардың аймақтық-саяси партиялық ұйымдар мен партиялық кандидаттар, яғни бірмандаттылар үшін бейімделуі ескеріледі. </a:t>
            </a:r>
            <a:endParaRPr lang="kk-KZ" dirty="0" smtClean="0"/>
          </a:p>
          <a:p>
            <a:r>
              <a:rPr lang="kk-KZ" dirty="0" smtClean="0"/>
              <a:t>Сайлауалды </a:t>
            </a:r>
            <a:r>
              <a:rPr lang="kk-KZ" dirty="0"/>
              <a:t>кампанияларды үгіттеу технологияларының жасалып шығарылуы мен жүзеге асырылуы бөлек бағыт болып қалыптасуы тиіс</a:t>
            </a:r>
            <a:r>
              <a:rPr lang="kk-KZ" dirty="0" smtClean="0"/>
              <a:t>.</a:t>
            </a:r>
            <a:endParaRPr lang="ru-RU" dirty="0"/>
          </a:p>
        </p:txBody>
      </p:sp>
    </p:spTree>
    <p:extLst>
      <p:ext uri="{BB962C8B-B14F-4D97-AF65-F5344CB8AC3E}">
        <p14:creationId xmlns:p14="http://schemas.microsoft.com/office/powerpoint/2010/main" val="3619017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b="1" dirty="0"/>
              <a:t>С</a:t>
            </a:r>
            <a:r>
              <a:rPr lang="kk-KZ" sz="2800" b="1" dirty="0" smtClean="0"/>
              <a:t>аяси </a:t>
            </a:r>
            <a:r>
              <a:rPr lang="kk-KZ" sz="2800" b="1" dirty="0"/>
              <a:t>партияның имиджін құрастыру жəне алға жылжыту имидждің бағдарламалы-идеологиялық құрамдасы арқылы өзіне келесі шараларды кіргізеді</a:t>
            </a:r>
            <a:r>
              <a:rPr lang="kk-KZ" sz="2800" b="1" dirty="0" smtClean="0"/>
              <a:t>:</a:t>
            </a:r>
            <a:r>
              <a:rPr lang="kk-KZ" sz="2800" b="1" dirty="0"/>
              <a:t/>
            </a:r>
            <a:br>
              <a:rPr lang="kk-KZ" sz="2800" b="1" dirty="0"/>
            </a:br>
            <a:endParaRPr lang="ru-RU" sz="2800" b="1" dirty="0"/>
          </a:p>
        </p:txBody>
      </p:sp>
      <p:sp>
        <p:nvSpPr>
          <p:cNvPr id="3" name="Объект 2"/>
          <p:cNvSpPr>
            <a:spLocks noGrp="1"/>
          </p:cNvSpPr>
          <p:nvPr>
            <p:ph idx="1"/>
          </p:nvPr>
        </p:nvSpPr>
        <p:spPr/>
        <p:txBody>
          <a:bodyPr>
            <a:normAutofit fontScale="92500" lnSpcReduction="10000"/>
          </a:bodyPr>
          <a:lstStyle/>
          <a:p>
            <a:pPr lvl="0"/>
            <a:r>
              <a:rPr lang="kk-KZ" dirty="0"/>
              <a:t>жеке электоралды топтар жəне өлкелер үшiн қосымшасы бар саяси партиялардың бүтiндiк бағдарламалық құжаттарының əзiр- ленуі;</a:t>
            </a:r>
            <a:endParaRPr lang="ru-RU" dirty="0"/>
          </a:p>
          <a:p>
            <a:pPr lvl="0"/>
            <a:r>
              <a:rPr lang="kk-KZ" dirty="0"/>
              <a:t>манифестер, декларациялар, үндеулер, ашық хат, бағдарла- малық – идеологиялық қағида, «сұрақтар жəне жауаптар» партия- лық бағдарламалардың қолданбалы пiшiндерін əзірлеу;</a:t>
            </a:r>
            <a:endParaRPr lang="ru-RU" dirty="0"/>
          </a:p>
          <a:p>
            <a:pPr lvl="0"/>
            <a:r>
              <a:rPr lang="kk-KZ" dirty="0"/>
              <a:t>партиялық бағдарламаларды насихаттау жəне жариялау технологиясын іске асырып əзірлеу;</a:t>
            </a:r>
            <a:endParaRPr lang="ru-RU" dirty="0"/>
          </a:p>
          <a:p>
            <a:pPr lvl="0"/>
            <a:r>
              <a:rPr lang="kk-KZ" dirty="0"/>
              <a:t>саяси партиялардың бағдарламалы хабарламалары мен үндеулерін əзірлеу;</a:t>
            </a:r>
            <a:endParaRPr lang="ru-RU" dirty="0"/>
          </a:p>
          <a:p>
            <a:pPr lvl="0"/>
            <a:r>
              <a:rPr lang="kk-KZ" dirty="0"/>
              <a:t>партия көшбасшылары мен өкілдерінің аумақты жəне феде- ралды деңгейдегі сұхбат пен бағдарламалық сөз сөйлеуін </a:t>
            </a:r>
            <a:r>
              <a:rPr lang="kk-KZ" dirty="0" smtClean="0"/>
              <a:t>əзірлеу.</a:t>
            </a:r>
            <a:endParaRPr lang="ru-RU" dirty="0"/>
          </a:p>
        </p:txBody>
      </p:sp>
    </p:spTree>
    <p:extLst>
      <p:ext uri="{BB962C8B-B14F-4D97-AF65-F5344CB8AC3E}">
        <p14:creationId xmlns:p14="http://schemas.microsoft.com/office/powerpoint/2010/main" val="1839218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Іскерлiк (біріктіруші ) құрамдасы</a:t>
            </a:r>
            <a:endParaRPr lang="ru-RU" b="1" dirty="0"/>
          </a:p>
        </p:txBody>
      </p:sp>
      <p:sp>
        <p:nvSpPr>
          <p:cNvPr id="3" name="Объект 2"/>
          <p:cNvSpPr>
            <a:spLocks noGrp="1"/>
          </p:cNvSpPr>
          <p:nvPr>
            <p:ph idx="1"/>
          </p:nvPr>
        </p:nvSpPr>
        <p:spPr/>
        <p:txBody>
          <a:bodyPr>
            <a:normAutofit/>
          </a:bodyPr>
          <a:lstStyle/>
          <a:p>
            <a:r>
              <a:rPr lang="kk-KZ" dirty="0"/>
              <a:t>Саяси партиялардың басты мəселелерінің бірі əрекетті толық- қанды қамтамасыз ету болып табылады. Егер де саяси партия өзі туралы жұртқа мəлім етпесе, саяси дискурстарға қатыспаса, саяси оқиғаларды жəне ақпаратты себептерді қолданбаса, онда бұл саяси жобаны қысқа мерзімді өмір күтіп тұр десе де болады. Іскерлік немесе əрекеттестік (ағыл. interaction-əрекеттестік) арқылы белгілі ұсыныстар мен көрсетулердің, саяси партияның имиджін құрайтын саяси коммуникацияның тұрақты үдерісі жəне ол өзара iс-əрекет арқылы сайлаушыларда нақтылы ұсыныстар қоғам арқылы қалыптасады.</a:t>
            </a:r>
            <a:endParaRPr lang="ru-RU" dirty="0"/>
          </a:p>
        </p:txBody>
      </p:sp>
    </p:spTree>
    <p:extLst>
      <p:ext uri="{BB962C8B-B14F-4D97-AF65-F5344CB8AC3E}">
        <p14:creationId xmlns:p14="http://schemas.microsoft.com/office/powerpoint/2010/main" val="1499544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Іскерлiк (біріктіруші ) құрамдасы</a:t>
            </a:r>
            <a:endParaRPr lang="ru-RU" dirty="0"/>
          </a:p>
        </p:txBody>
      </p:sp>
      <p:sp>
        <p:nvSpPr>
          <p:cNvPr id="3" name="Объект 2"/>
          <p:cNvSpPr>
            <a:spLocks noGrp="1"/>
          </p:cNvSpPr>
          <p:nvPr>
            <p:ph idx="1"/>
          </p:nvPr>
        </p:nvSpPr>
        <p:spPr/>
        <p:txBody>
          <a:bodyPr/>
          <a:lstStyle/>
          <a:p>
            <a:r>
              <a:rPr lang="kk-KZ" dirty="0"/>
              <a:t>Сайлаушы өзінің саяси артықшылығын таңдай отыра, орнын анықтауда ең маңызды элементтер қатарын саяси партияның іскерлік компонентті имиджі толықтырады. Сайлауалды компания аз мерзім ішінде қысқартылған жарнаманы шығаруды </a:t>
            </a:r>
            <a:r>
              <a:rPr lang="kk-KZ" dirty="0" smtClean="0"/>
              <a:t>көздегендіктен</a:t>
            </a:r>
            <a:r>
              <a:rPr lang="kk-KZ" dirty="0"/>
              <a:t>, саяси партиялар іскерлік арқылы өздерінің орнын нашар табады.</a:t>
            </a:r>
            <a:endParaRPr lang="ru-RU" dirty="0"/>
          </a:p>
          <a:p>
            <a:r>
              <a:rPr lang="kk-KZ" dirty="0"/>
              <a:t>Партиялық ұйымға ішкі жəне сыртқы əлеуетті электоратты хабардар ету, акциялар мен шараларды өңдеу, партиялардың </a:t>
            </a:r>
            <a:r>
              <a:rPr lang="kk-KZ" dirty="0" smtClean="0"/>
              <a:t>қызметiнiң </a:t>
            </a:r>
            <a:r>
              <a:rPr lang="kk-KZ" dirty="0"/>
              <a:t>маңызды толтырылуы саяси оқиғалар мен ақпараттық реттердiң бастауы болуы тиіс.</a:t>
            </a:r>
            <a:endParaRPr lang="ru-RU" dirty="0"/>
          </a:p>
          <a:p>
            <a:endParaRPr lang="ru-RU" dirty="0"/>
          </a:p>
        </p:txBody>
      </p:sp>
    </p:spTree>
    <p:extLst>
      <p:ext uri="{BB962C8B-B14F-4D97-AF65-F5344CB8AC3E}">
        <p14:creationId xmlns:p14="http://schemas.microsoft.com/office/powerpoint/2010/main" val="3181043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600" dirty="0"/>
              <a:t>Арнайы партиялық шаралар мен əртүрлі типтегі оқиғалар қатарын қалыптастыруға мыналар жатады</a:t>
            </a:r>
            <a:r>
              <a:rPr lang="kk-KZ" sz="3600" dirty="0" smtClean="0"/>
              <a:t>:</a:t>
            </a:r>
            <a:endParaRPr lang="ru-RU" sz="3600" dirty="0"/>
          </a:p>
        </p:txBody>
      </p:sp>
      <p:sp>
        <p:nvSpPr>
          <p:cNvPr id="3" name="Объект 2"/>
          <p:cNvSpPr>
            <a:spLocks noGrp="1"/>
          </p:cNvSpPr>
          <p:nvPr>
            <p:ph idx="1"/>
          </p:nvPr>
        </p:nvSpPr>
        <p:spPr/>
        <p:txBody>
          <a:bodyPr>
            <a:normAutofit fontScale="92500" lnSpcReduction="20000"/>
          </a:bodyPr>
          <a:lstStyle/>
          <a:p>
            <a:pPr lvl="0"/>
            <a:r>
              <a:rPr lang="kk-KZ" dirty="0"/>
              <a:t>саяси партияның конференциясы жəне олардың аумақтық бөлімшелері, құрылтай, кезектi жəне кезектен тыс съездер.</a:t>
            </a:r>
            <a:endParaRPr lang="ru-RU" dirty="0"/>
          </a:p>
          <a:p>
            <a:pPr lvl="0"/>
            <a:r>
              <a:rPr lang="kk-KZ" dirty="0"/>
              <a:t>саяси партиялар жəне оның аймақтық бөлiмшелерiнiң </a:t>
            </a:r>
            <a:r>
              <a:rPr lang="kk-KZ" dirty="0" smtClean="0"/>
              <a:t>конференциясы</a:t>
            </a:r>
            <a:r>
              <a:rPr lang="kk-KZ" dirty="0"/>
              <a:t>;</a:t>
            </a:r>
            <a:endParaRPr lang="ru-RU" dirty="0"/>
          </a:p>
          <a:p>
            <a:pPr lvl="0"/>
            <a:r>
              <a:rPr lang="kk-KZ" dirty="0"/>
              <a:t>конференция, форумдар, конгресс, өлкеаралық жəне Ресей аралық ғылыми-тəжірибелік, «дөңгелек үстелдерге» қатысуымен өткен басқа да шаралар.</a:t>
            </a:r>
            <a:endParaRPr lang="ru-RU" dirty="0"/>
          </a:p>
          <a:p>
            <a:pPr lvl="0"/>
            <a:r>
              <a:rPr lang="kk-KZ" dirty="0"/>
              <a:t>федералды жəне аумақтық дəрежедегі көшбасшылардың, имидж акциялары жəне партияның мəлiмдiлiгiнiң жоғарылатуына бағытталған PR-шаралар;</a:t>
            </a:r>
            <a:endParaRPr lang="ru-RU" dirty="0"/>
          </a:p>
          <a:p>
            <a:pPr lvl="0"/>
            <a:r>
              <a:rPr lang="kk-KZ" dirty="0"/>
              <a:t>ақпараттық кеңiстiкте саяси партияның қатысуын, дəреженiң жоғарылатуын жəне саяси оқиғалар жəне ақпараттық үшiн себеп- тер</a:t>
            </a:r>
            <a:r>
              <a:rPr lang="kk-KZ" dirty="0" smtClean="0"/>
              <a:t>.</a:t>
            </a:r>
            <a:endParaRPr lang="ru-RU" dirty="0"/>
          </a:p>
        </p:txBody>
      </p:sp>
    </p:spTree>
    <p:extLst>
      <p:ext uri="{BB962C8B-B14F-4D97-AF65-F5344CB8AC3E}">
        <p14:creationId xmlns:p14="http://schemas.microsoft.com/office/powerpoint/2010/main" val="4284526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35627" y="2204864"/>
            <a:ext cx="8832981" cy="748988"/>
          </a:xfrm>
          <a:prstGeom prst="rect">
            <a:avLst/>
          </a:prstGeom>
          <a:noFill/>
        </p:spPr>
        <p:txBody>
          <a:bodyPr wrap="square" rtlCol="0">
            <a:spAutoFit/>
          </a:bodyPr>
          <a:lstStyle/>
          <a:p>
            <a:r>
              <a:rPr lang="ru-RU" sz="4267" b="1" dirty="0" err="1"/>
              <a:t>Саяси</a:t>
            </a:r>
            <a:r>
              <a:rPr lang="ru-RU" sz="4267" b="1" dirty="0"/>
              <a:t> </a:t>
            </a:r>
            <a:r>
              <a:rPr lang="ru-RU" sz="4267" b="1" dirty="0" err="1"/>
              <a:t>коммуникациялар</a:t>
            </a:r>
            <a:endParaRPr lang="ru-RU" sz="4267" b="1" dirty="0">
              <a:latin typeface="Arial" panose="020B0604020202020204" pitchFamily="34" charset="0"/>
            </a:endParaRPr>
          </a:p>
        </p:txBody>
      </p:sp>
      <p:sp>
        <p:nvSpPr>
          <p:cNvPr id="6" name="TextBox 5"/>
          <p:cNvSpPr txBox="1"/>
          <p:nvPr/>
        </p:nvSpPr>
        <p:spPr>
          <a:xfrm>
            <a:off x="1775520" y="3717032"/>
            <a:ext cx="9601067" cy="1426096"/>
          </a:xfrm>
          <a:prstGeom prst="rect">
            <a:avLst/>
          </a:prstGeom>
          <a:noFill/>
        </p:spPr>
        <p:txBody>
          <a:bodyPr wrap="square" rtlCol="0">
            <a:spAutoFit/>
          </a:bodyPr>
          <a:lstStyle/>
          <a:p>
            <a:r>
              <a:rPr lang="ru-RU" sz="4267" b="1" dirty="0" err="1"/>
              <a:t>Дәріс</a:t>
            </a:r>
            <a:r>
              <a:rPr lang="ru-RU" sz="4267" b="1" dirty="0"/>
              <a:t> </a:t>
            </a:r>
            <a:r>
              <a:rPr lang="ru-RU" sz="4267" b="1" dirty="0" smtClean="0"/>
              <a:t>13</a:t>
            </a:r>
            <a:endParaRPr lang="ru-RU" sz="4267" dirty="0"/>
          </a:p>
          <a:p>
            <a:r>
              <a:rPr lang="kk-KZ" sz="4400" dirty="0"/>
              <a:t>Саяси партияның имиджі</a:t>
            </a:r>
            <a:endParaRPr lang="ru-RU" sz="4267"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936086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Жеке (лидерлiк ) </a:t>
            </a:r>
            <a:r>
              <a:rPr lang="kk-KZ" b="1" dirty="0" smtClean="0"/>
              <a:t>құрамдамасы</a:t>
            </a:r>
            <a:endParaRPr lang="ru-RU" b="1" dirty="0"/>
          </a:p>
        </p:txBody>
      </p:sp>
      <p:sp>
        <p:nvSpPr>
          <p:cNvPr id="3" name="Объект 2"/>
          <p:cNvSpPr>
            <a:spLocks noGrp="1"/>
          </p:cNvSpPr>
          <p:nvPr>
            <p:ph idx="1"/>
          </p:nvPr>
        </p:nvSpPr>
        <p:spPr/>
        <p:txBody>
          <a:bodyPr/>
          <a:lstStyle/>
          <a:p>
            <a:r>
              <a:rPr lang="kk-KZ" dirty="0"/>
              <a:t>Саяси партияларға қоғамдық көзқарастардың лидерлері рөлін орындайтын танымал саясаткерлерді тартудың мəселесі жақын арада аймақтық саяси ұйымдар келешекте аймақтық сайлау үрдіс- терінің негізгі субъектілері айналатына байланысты маңызды болып табылады.</a:t>
            </a:r>
            <a:endParaRPr lang="ru-RU" dirty="0"/>
          </a:p>
          <a:p>
            <a:r>
              <a:rPr lang="kk-KZ" dirty="0"/>
              <a:t>Жақын арада көптеген посткеңестік саяси партиялар үшін партиялық имидждің тұлғалық құрамдасын бекіту жолымен </a:t>
            </a:r>
            <a:r>
              <a:rPr lang="kk-KZ" dirty="0" smtClean="0"/>
              <a:t>аймақтық </a:t>
            </a:r>
            <a:r>
              <a:rPr lang="kk-KZ" dirty="0"/>
              <a:t>партиялық ұйымдардың тиімді имидждерін қалыптастыру стратегиялық маңызды болып келеді.</a:t>
            </a:r>
            <a:endParaRPr lang="ru-RU" dirty="0"/>
          </a:p>
          <a:p>
            <a:endParaRPr lang="ru-RU" dirty="0"/>
          </a:p>
        </p:txBody>
      </p:sp>
    </p:spTree>
    <p:extLst>
      <p:ext uri="{BB962C8B-B14F-4D97-AF65-F5344CB8AC3E}">
        <p14:creationId xmlns:p14="http://schemas.microsoft.com/office/powerpoint/2010/main" val="732350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400" b="1" dirty="0"/>
              <a:t>Осыған байланысты саяси партияның тиімді стратегиялық имиджін жəне оның тұлғалық құрамдасын қалыптастыру үшін келесі іс-шараларды мақсаттылы түрде бірітіндеп іске асырған жөн</a:t>
            </a:r>
            <a:r>
              <a:rPr lang="kk-KZ" sz="2400" b="1" dirty="0" smtClean="0"/>
              <a:t>:</a:t>
            </a:r>
            <a:endParaRPr lang="ru-RU" sz="2400" b="1" dirty="0"/>
          </a:p>
        </p:txBody>
      </p:sp>
      <p:sp>
        <p:nvSpPr>
          <p:cNvPr id="3" name="Объект 2"/>
          <p:cNvSpPr>
            <a:spLocks noGrp="1"/>
          </p:cNvSpPr>
          <p:nvPr>
            <p:ph idx="1"/>
          </p:nvPr>
        </p:nvSpPr>
        <p:spPr/>
        <p:txBody>
          <a:bodyPr>
            <a:noAutofit/>
          </a:bodyPr>
          <a:lstStyle/>
          <a:p>
            <a:pPr lvl="0"/>
            <a:r>
              <a:rPr lang="kk-KZ" sz="2400" dirty="0"/>
              <a:t>партия лидерінің жəне басқа да партиялық танымал тұлға- ларының жариялы имиджін қолайландыруды жүргізу жəне əрдайым талдап отыру;</a:t>
            </a:r>
            <a:endParaRPr lang="ru-RU" sz="2400" dirty="0"/>
          </a:p>
          <a:p>
            <a:pPr lvl="0"/>
            <a:r>
              <a:rPr lang="kk-KZ" sz="2400" dirty="0"/>
              <a:t>партия лидерлерінің сөйлеу мəтіндеріне психикалық-линг- вистиалық сараптама жүргізу, оларды нақты саяси контекстпен салыстыру;</a:t>
            </a:r>
            <a:endParaRPr lang="ru-RU" sz="2400" dirty="0"/>
          </a:p>
          <a:p>
            <a:pPr lvl="0"/>
            <a:r>
              <a:rPr lang="kk-KZ" sz="2400" dirty="0"/>
              <a:t>партия лидерлері үшін жариялы сөйлеулердің тренингтерін жүргізу;</a:t>
            </a:r>
            <a:endParaRPr lang="ru-RU" sz="2400" dirty="0"/>
          </a:p>
          <a:p>
            <a:pPr lvl="0"/>
            <a:r>
              <a:rPr lang="kk-KZ" sz="2400" dirty="0"/>
              <a:t>саяси партиялар лидерлерінің сайлаушылармен, БАҚ өкіл- дерімен, іскерлі жəне саяси, мəдени элитамен кездесулер бағдарла- масын, аймақтар бойынша шығу бағдарламаларын əрдайым іске асыру;</a:t>
            </a:r>
            <a:endParaRPr lang="ru-RU" sz="2400" dirty="0"/>
          </a:p>
          <a:p>
            <a:pPr lvl="0"/>
            <a:r>
              <a:rPr lang="kk-KZ" sz="2400" dirty="0"/>
              <a:t>сайлау алды компаниялардың кезеңінде партия лидерлерін психологиялық жолдамалауды іске асыру</a:t>
            </a:r>
            <a:r>
              <a:rPr lang="kk-KZ" sz="2400" dirty="0" smtClean="0"/>
              <a:t>.</a:t>
            </a:r>
            <a:r>
              <a:rPr lang="kk-KZ" sz="2400" dirty="0"/>
              <a:t/>
            </a:r>
            <a:br>
              <a:rPr lang="kk-KZ" sz="2400" dirty="0"/>
            </a:br>
            <a:endParaRPr lang="ru-RU" sz="2400" dirty="0"/>
          </a:p>
        </p:txBody>
      </p:sp>
    </p:spTree>
    <p:extLst>
      <p:ext uri="{BB962C8B-B14F-4D97-AF65-F5344CB8AC3E}">
        <p14:creationId xmlns:p14="http://schemas.microsoft.com/office/powerpoint/2010/main" val="204252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b="1" dirty="0"/>
              <a:t>Сонымен саяси партиялар имиджінің сыртқы құрамдасында негізгі бағыт ретінде бірегей партиялық стильді жасап шығару болып табылады, яғни</a:t>
            </a:r>
            <a:r>
              <a:rPr lang="kk-KZ" sz="2800" b="1" dirty="0" smtClean="0"/>
              <a:t>:</a:t>
            </a:r>
            <a:endParaRPr lang="ru-RU" sz="2800" b="1" dirty="0"/>
          </a:p>
        </p:txBody>
      </p:sp>
      <p:sp>
        <p:nvSpPr>
          <p:cNvPr id="3" name="Объект 2"/>
          <p:cNvSpPr>
            <a:spLocks noGrp="1"/>
          </p:cNvSpPr>
          <p:nvPr>
            <p:ph idx="1"/>
          </p:nvPr>
        </p:nvSpPr>
        <p:spPr/>
        <p:txBody>
          <a:bodyPr>
            <a:normAutofit lnSpcReduction="10000"/>
          </a:bodyPr>
          <a:lstStyle/>
          <a:p>
            <a:pPr lvl="0"/>
            <a:r>
              <a:rPr lang="kk-KZ" dirty="0"/>
              <a:t>саяси партияның эмблемасы;</a:t>
            </a:r>
            <a:endParaRPr lang="ru-RU" dirty="0"/>
          </a:p>
          <a:p>
            <a:pPr lvl="0"/>
            <a:r>
              <a:rPr lang="kk-KZ" dirty="0"/>
              <a:t>партиялық символиканың түрлі түсті гаммасы;</a:t>
            </a:r>
            <a:endParaRPr lang="ru-RU" dirty="0"/>
          </a:p>
          <a:p>
            <a:pPr lvl="0"/>
            <a:r>
              <a:rPr lang="kk-KZ" dirty="0"/>
              <a:t>саяси партияның аты мен үндеулерін жазу стилі;</a:t>
            </a:r>
            <a:endParaRPr lang="ru-RU" dirty="0"/>
          </a:p>
          <a:p>
            <a:pPr lvl="0"/>
            <a:r>
              <a:rPr lang="kk-KZ" dirty="0"/>
              <a:t>тулар, вымпелдары, мүшелік белгілері, билеттері мен басқа да саяси партиялық атрибуттары;</a:t>
            </a:r>
            <a:endParaRPr lang="ru-RU" dirty="0"/>
          </a:p>
          <a:p>
            <a:pPr lvl="0"/>
            <a:r>
              <a:rPr lang="kk-KZ" dirty="0"/>
              <a:t>үгіт-насихаттық, ақпараттық материалдардың жəне саяси партияның базарлық өнімінің стильдік шешілуі;</a:t>
            </a:r>
            <a:endParaRPr lang="ru-RU" dirty="0"/>
          </a:p>
          <a:p>
            <a:pPr lvl="0"/>
            <a:r>
              <a:rPr lang="kk-KZ" dirty="0"/>
              <a:t>партиялық гимн, аудио жəне видео қатарлар;</a:t>
            </a:r>
            <a:endParaRPr lang="ru-RU" dirty="0"/>
          </a:p>
          <a:p>
            <a:pPr lvl="0"/>
            <a:r>
              <a:rPr lang="kk-KZ" dirty="0"/>
              <a:t>саяси партияның интернет ресурстарының бірегей стильдік шешімі</a:t>
            </a:r>
            <a:r>
              <a:rPr lang="kk-KZ" dirty="0" smtClean="0"/>
              <a:t>.</a:t>
            </a:r>
            <a:endParaRPr lang="ru-RU" dirty="0"/>
          </a:p>
        </p:txBody>
      </p:sp>
    </p:spTree>
    <p:extLst>
      <p:ext uri="{BB962C8B-B14F-4D97-AF65-F5344CB8AC3E}">
        <p14:creationId xmlns:p14="http://schemas.microsoft.com/office/powerpoint/2010/main" val="523000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31637" y="356660"/>
            <a:ext cx="8750763" cy="1248137"/>
          </a:xfrm>
        </p:spPr>
        <p:txBody>
          <a:bodyPr>
            <a:normAutofit fontScale="90000"/>
          </a:bodyPr>
          <a:lstStyle/>
          <a:p>
            <a:pPr lvl="0" algn="l"/>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4800" b="1" dirty="0" err="1">
                <a:solidFill>
                  <a:srgbClr val="0070C0"/>
                </a:solidFill>
                <a:latin typeface="Arial" panose="020B0604020202020204" pitchFamily="34" charset="0"/>
              </a:rPr>
              <a:t>Қолданылған</a:t>
            </a:r>
            <a:r>
              <a:rPr lang="ru-RU" sz="4800" b="1" dirty="0">
                <a:solidFill>
                  <a:srgbClr val="0070C0"/>
                </a:solidFill>
                <a:latin typeface="Arial" panose="020B0604020202020204" pitchFamily="34" charset="0"/>
              </a:rPr>
              <a:t> </a:t>
            </a:r>
            <a:r>
              <a:rPr lang="ru-RU" sz="4800" b="1" dirty="0" err="1">
                <a:solidFill>
                  <a:srgbClr val="0070C0"/>
                </a:solidFill>
                <a:latin typeface="Arial" panose="020B0604020202020204" pitchFamily="34" charset="0"/>
              </a:rPr>
              <a:t>әдебиет</a:t>
            </a:r>
            <a:r>
              <a:rPr lang="ru-RU" sz="4800" b="1" dirty="0">
                <a:solidFill>
                  <a:srgbClr val="0070C0"/>
                </a:solidFill>
                <a:latin typeface="Arial" panose="020B0604020202020204" pitchFamily="34" charset="0"/>
              </a:rPr>
              <a:t> :</a:t>
            </a:r>
            <a:br>
              <a:rPr lang="ru-RU" sz="4800" b="1" dirty="0">
                <a:solidFill>
                  <a:srgbClr val="0070C0"/>
                </a:solidFill>
                <a:latin typeface="Arial" panose="020B0604020202020204" pitchFamily="34" charset="0"/>
              </a:rPr>
            </a:br>
            <a:r>
              <a:rPr lang="ru-RU" sz="1600" dirty="0" err="1"/>
              <a:t>Абжаппарова</a:t>
            </a:r>
            <a:r>
              <a:rPr lang="ru-RU" sz="1600" dirty="0"/>
              <a:t> А.А. Позиционирование органов исполнительной власти в </a:t>
            </a:r>
            <a:r>
              <a:rPr lang="ru-RU" sz="1600" dirty="0" err="1"/>
              <a:t>медиапространстве</a:t>
            </a:r>
            <a:r>
              <a:rPr lang="ru-RU" sz="1600" dirty="0"/>
              <a:t>: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a:t>
            </a:r>
            <a:r>
              <a:rPr lang="ru-RU" sz="1600" dirty="0" err="1"/>
              <a:t>Қазақ</a:t>
            </a:r>
            <a:r>
              <a:rPr lang="ru-RU" sz="1600" dirty="0"/>
              <a:t> </a:t>
            </a:r>
            <a:r>
              <a:rPr lang="ru-RU" sz="1600" dirty="0" err="1"/>
              <a:t>университеті</a:t>
            </a:r>
            <a:r>
              <a:rPr lang="ru-RU" sz="1600" dirty="0"/>
              <a:t>. Алматы 2018. 146с.</a:t>
            </a:r>
            <a:br>
              <a:rPr lang="ru-RU" sz="1600" dirty="0"/>
            </a:br>
            <a:r>
              <a:rPr lang="ru-RU" sz="1600" dirty="0" err="1"/>
              <a:t>Деркач</a:t>
            </a:r>
            <a:r>
              <a:rPr lang="ru-RU" sz="1600" dirty="0"/>
              <a:t>, А. А. Политическая психология : учебник для бакалавров / А. А. </a:t>
            </a:r>
            <a:r>
              <a:rPr lang="ru-RU" sz="1600" dirty="0" err="1"/>
              <a:t>Деркач</a:t>
            </a:r>
            <a:r>
              <a:rPr lang="ru-RU" sz="1600" dirty="0"/>
              <a:t>, Л. Г. Лаптев. — 2-е изд., </a:t>
            </a:r>
            <a:r>
              <a:rPr lang="ru-RU" sz="1600" dirty="0" err="1"/>
              <a:t>перераб</a:t>
            </a:r>
            <a:r>
              <a:rPr lang="ru-RU" sz="1600" dirty="0"/>
              <a:t>. и доп. — М. : Издательство </a:t>
            </a:r>
            <a:r>
              <a:rPr lang="ru-RU" sz="1600" dirty="0" err="1"/>
              <a:t>Юрайт</a:t>
            </a:r>
            <a:r>
              <a:rPr lang="ru-RU" sz="1600" dirty="0"/>
              <a:t>, 2017. — 591 с. — Серия : Бакалавр. Базовый курс.</a:t>
            </a:r>
            <a:br>
              <a:rPr lang="ru-RU" sz="1600" dirty="0"/>
            </a:br>
            <a:r>
              <a:rPr lang="ru-RU" sz="1600" dirty="0" err="1"/>
              <a:t>Овчинникова</a:t>
            </a:r>
            <a:r>
              <a:rPr lang="ru-RU" sz="1600" dirty="0"/>
              <a:t> А.М., Шульга Н.В. Основы </a:t>
            </a:r>
            <a:r>
              <a:rPr lang="ru-RU" sz="1600" dirty="0" err="1"/>
              <a:t>имиджелогии</a:t>
            </a:r>
            <a:r>
              <a:rPr lang="ru-RU" sz="1600" dirty="0"/>
              <a:t>: Конспект лекций / А.М. </a:t>
            </a:r>
            <a:r>
              <a:rPr lang="ru-RU" sz="1600" dirty="0" err="1"/>
              <a:t>Овчинникова</a:t>
            </a:r>
            <a:r>
              <a:rPr lang="ru-RU" sz="1600" dirty="0"/>
              <a:t>, Н.В. Шульга; Омский гос. ун-т путей сообщения. Омск, 2019. 55 с.</a:t>
            </a:r>
            <a:br>
              <a:rPr lang="ru-RU" sz="1600" dirty="0"/>
            </a:br>
            <a:r>
              <a:rPr lang="ru-RU" sz="1600" dirty="0"/>
              <a:t>Беляева, М. А, </a:t>
            </a:r>
            <a:r>
              <a:rPr lang="ru-RU" sz="1600" dirty="0" err="1"/>
              <a:t>Самкова</a:t>
            </a:r>
            <a:r>
              <a:rPr lang="ru-RU" sz="1600" dirty="0"/>
              <a:t>, В. А. А35 АЗЫ ИМИДЖЕЛОГИИ: имидж личности, организации, территории [Текст] : учебное пособие для вузов / М. А. Беляева, В. А. </a:t>
            </a:r>
            <a:r>
              <a:rPr lang="ru-RU" sz="1600" dirty="0" err="1"/>
              <a:t>Самкова</a:t>
            </a:r>
            <a:r>
              <a:rPr lang="ru-RU" sz="1600" dirty="0"/>
              <a:t> ; Урал. гос. </a:t>
            </a:r>
            <a:r>
              <a:rPr lang="ru-RU" sz="1600" dirty="0" err="1"/>
              <a:t>пед</a:t>
            </a:r>
            <a:r>
              <a:rPr lang="ru-RU" sz="1600" dirty="0"/>
              <a:t>. ун-т. – Екатеринбург, 2016. – 184 с.</a:t>
            </a:r>
            <a:br>
              <a:rPr lang="ru-RU" sz="1600" dirty="0"/>
            </a:br>
            <a:r>
              <a:rPr lang="ru-RU" sz="1600" dirty="0"/>
              <a:t>Имидж политика: проблемы формирования, продвижения и исследования : коллективная монография / [под ред. В.Н. Васильевой, Г.В Жигуновой]. – Мурманск : МАГУ, 2016. – 183 с.</a:t>
            </a:r>
            <a:br>
              <a:rPr lang="ru-RU" sz="1600" dirty="0"/>
            </a:br>
            <a:r>
              <a:rPr lang="ru-RU" sz="1600" dirty="0"/>
              <a:t>Имидж Беларуси: становление, состояние, продвижение : монография / М. А. </a:t>
            </a:r>
            <a:r>
              <a:rPr lang="ru-RU" sz="1600" dirty="0" err="1"/>
              <a:t>Слемнёв</a:t>
            </a:r>
            <a:r>
              <a:rPr lang="ru-RU" sz="1600" dirty="0"/>
              <a:t> [и др.], О. В. </a:t>
            </a:r>
            <a:r>
              <a:rPr lang="ru-RU" sz="1600" dirty="0" err="1"/>
              <a:t>Вожгурова</a:t>
            </a:r>
            <a:r>
              <a:rPr lang="ru-RU" sz="1600" dirty="0"/>
              <a:t> [и др.] ; под науч. ред. М. А. </a:t>
            </a:r>
            <a:r>
              <a:rPr lang="ru-RU" sz="1600" dirty="0" err="1"/>
              <a:t>Слемнёва</a:t>
            </a:r>
            <a:r>
              <a:rPr lang="ru-RU" sz="1600" dirty="0"/>
              <a:t>. – Витебск : ВГУ имени П. М. </a:t>
            </a:r>
            <a:r>
              <a:rPr lang="ru-RU" sz="1600" dirty="0" err="1"/>
              <a:t>Машерова</a:t>
            </a:r>
            <a:r>
              <a:rPr lang="ru-RU" sz="1600" dirty="0"/>
              <a:t>, 2020. – 198.</a:t>
            </a:r>
            <a:br>
              <a:rPr lang="ru-RU" sz="1600" dirty="0"/>
            </a:br>
            <a:r>
              <a:rPr lang="kk-KZ" sz="1600" dirty="0"/>
              <a:t>Ким,Л.М. Саяси имиджелогия [мәтін]: оқұ құралы / Л.М. Ким, Д.Е. Ақболат.- </a:t>
            </a:r>
            <a:r>
              <a:rPr lang="ru-RU" sz="1600" dirty="0"/>
              <a:t>Алматы, 2013.- 188.</a:t>
            </a:r>
            <a:br>
              <a:rPr lang="ru-RU" sz="1600" dirty="0"/>
            </a:br>
            <a:r>
              <a:rPr lang="kk-KZ" sz="1600" dirty="0"/>
              <a:t>Имиджелогия [Мәтін] : оқулық / О. Тұржан,; [Л.Н.Гумилев атын. </a:t>
            </a:r>
            <a:r>
              <a:rPr lang="ru-RU" sz="1600" dirty="0" err="1"/>
              <a:t>Еуразия</a:t>
            </a:r>
            <a:r>
              <a:rPr lang="ru-RU" sz="1600" dirty="0"/>
              <a:t> </a:t>
            </a:r>
            <a:r>
              <a:rPr lang="ru-RU" sz="1600" dirty="0" err="1"/>
              <a:t>ұлттық</a:t>
            </a:r>
            <a:r>
              <a:rPr lang="ru-RU" sz="1600" dirty="0"/>
              <a:t> </a:t>
            </a:r>
            <a:r>
              <a:rPr lang="ru-RU" sz="1600" dirty="0" err="1"/>
              <a:t>ун-ті</a:t>
            </a:r>
            <a:r>
              <a:rPr lang="ru-RU" sz="1600" dirty="0"/>
              <a:t>] - Астана : [б. ж.], 2019 . - 177 б. </a:t>
            </a:r>
            <a:r>
              <a:rPr lang="ru-RU" sz="1600" dirty="0" err="1"/>
              <a:t>Библиогр</a:t>
            </a:r>
            <a:r>
              <a:rPr lang="ru-RU" sz="1600" dirty="0"/>
              <a:t>.: 174-177 б. </a:t>
            </a:r>
            <a:r>
              <a:rPr lang="ru-RU" sz="1600" u="sng" dirty="0" err="1">
                <a:hlinkClick r:id="rId2"/>
              </a:rPr>
              <a:t>Имиджелогия</a:t>
            </a:r>
            <a:r>
              <a:rPr lang="ru-RU" sz="1600" u="sng" dirty="0">
                <a:hlinkClick r:id="rId2"/>
              </a:rPr>
              <a:t> - </a:t>
            </a:r>
            <a:r>
              <a:rPr lang="ru-RU" sz="1600" u="sng" dirty="0" err="1">
                <a:hlinkClick r:id="rId2"/>
              </a:rPr>
              <a:t>Тұржан</a:t>
            </a:r>
            <a:r>
              <a:rPr lang="ru-RU" sz="1600" u="sng" dirty="0">
                <a:hlinkClick r:id="rId2"/>
              </a:rPr>
              <a:t>, О.... (kazneb.kz)</a:t>
            </a:r>
            <a:r>
              <a:rPr lang="ru-RU" sz="1600" dirty="0"/>
              <a:t>;</a:t>
            </a:r>
            <a:br>
              <a:rPr lang="ru-RU" sz="1600" dirty="0"/>
            </a:br>
            <a:r>
              <a:rPr lang="ru-RU" sz="1600" dirty="0" err="1"/>
              <a:t>Тлепбергенова</a:t>
            </a:r>
            <a:r>
              <a:rPr lang="ru-RU" sz="1600" dirty="0"/>
              <a:t> А.А. </a:t>
            </a:r>
            <a:r>
              <a:rPr lang="ru-RU" sz="1600" dirty="0" err="1"/>
              <a:t>Страновой</a:t>
            </a:r>
            <a:r>
              <a:rPr lang="ru-RU" sz="1600" dirty="0"/>
              <a:t> имидж: учебное пособие для студентов </a:t>
            </a:r>
            <a:r>
              <a:rPr lang="ru-RU" sz="1600" dirty="0" err="1"/>
              <a:t>бакалавриата</a:t>
            </a:r>
            <a:r>
              <a:rPr lang="ru-RU" sz="1600" dirty="0"/>
              <a:t> университетов, обучающихся по специальностям «Журналистика», «Связь с общественностью». – Алматы: </a:t>
            </a:r>
            <a:r>
              <a:rPr lang="ru-RU" sz="1600" dirty="0" err="1"/>
              <a:t>Қазақ</a:t>
            </a:r>
            <a:r>
              <a:rPr lang="ru-RU" sz="1600" dirty="0"/>
              <a:t> </a:t>
            </a:r>
            <a:r>
              <a:rPr lang="ru-RU" sz="1600" dirty="0" err="1"/>
              <a:t>университеті</a:t>
            </a:r>
            <a:r>
              <a:rPr lang="ru-RU" sz="1600" dirty="0"/>
              <a:t>, 2011. – 78 с.</a:t>
            </a:r>
            <a:endParaRPr lang="ru-RU" sz="1733" dirty="0"/>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1056459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7480" y="365125"/>
            <a:ext cx="8656320" cy="1325563"/>
          </a:xfrm>
        </p:spPr>
        <p:txBody>
          <a:bodyPr>
            <a:normAutofit/>
          </a:bodyPr>
          <a:lstStyle/>
          <a:p>
            <a:r>
              <a:rPr lang="ru-RU" sz="3200" b="1" dirty="0" err="1">
                <a:latin typeface="Arial" panose="020B0604020202020204" pitchFamily="34" charset="0"/>
                <a:cs typeface="Arial" panose="020B0604020202020204" pitchFamily="34" charset="0"/>
              </a:rPr>
              <a:t>Дәріс</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жоспары</a:t>
            </a:r>
            <a:r>
              <a:rPr lang="" sz="3200" b="1" dirty="0">
                <a:latin typeface="Arial" pitchFamily="34" charset="0"/>
                <a:cs typeface="Arial" pitchFamily="34" charset="0"/>
              </a:rPr>
              <a:t>:</a:t>
            </a:r>
            <a:endParaRPr lang="ru-RU" sz="3200" b="1" dirty="0">
              <a:latin typeface="Arial" pitchFamily="34" charset="0"/>
              <a:cs typeface="Arial" pitchFamily="34" charset="0"/>
            </a:endParaRPr>
          </a:p>
        </p:txBody>
      </p:sp>
      <p:sp>
        <p:nvSpPr>
          <p:cNvPr id="3" name="Объект 2"/>
          <p:cNvSpPr>
            <a:spLocks noGrp="1"/>
          </p:cNvSpPr>
          <p:nvPr>
            <p:ph idx="1"/>
          </p:nvPr>
        </p:nvSpPr>
        <p:spPr>
          <a:xfrm>
            <a:off x="2831637" y="1600201"/>
            <a:ext cx="8750763" cy="4525963"/>
          </a:xfrm>
        </p:spPr>
        <p:txBody>
          <a:bodyPr>
            <a:normAutofit/>
          </a:bodyPr>
          <a:lstStyle/>
          <a:p>
            <a:pPr>
              <a:buFontTx/>
              <a:buChar char="-"/>
            </a:pPr>
            <a:r>
              <a:rPr lang="kk-KZ" sz="3200" dirty="0">
                <a:latin typeface="Arial" panose="020B0604020202020204" pitchFamily="34" charset="0"/>
                <a:cs typeface="Arial" panose="020B0604020202020204" pitchFamily="34" charset="0"/>
              </a:rPr>
              <a:t>Саяси партия</a:t>
            </a:r>
            <a:r>
              <a:rPr lang="ru-RU" sz="3200" dirty="0" smtClean="0">
                <a:latin typeface="Arial" panose="020B0604020202020204" pitchFamily="34" charset="0"/>
                <a:cs typeface="Arial" panose="020B0604020202020204" pitchFamily="34" charset="0"/>
              </a:rPr>
              <a:t>.</a:t>
            </a:r>
            <a:endParaRPr lang="ru-RU" sz="3200" dirty="0">
              <a:latin typeface="Arial" panose="020B0604020202020204" pitchFamily="34" charset="0"/>
              <a:cs typeface="Arial" panose="020B0604020202020204" pitchFamily="34" charset="0"/>
            </a:endParaRPr>
          </a:p>
          <a:p>
            <a:pPr>
              <a:buFontTx/>
              <a:buChar char="-"/>
            </a:pPr>
            <a:r>
              <a:rPr lang="kk-KZ" sz="3200" dirty="0">
                <a:latin typeface="Arial" panose="020B0604020202020204" pitchFamily="34" charset="0"/>
                <a:cs typeface="Arial" panose="020B0604020202020204" pitchFamily="34" charset="0"/>
              </a:rPr>
              <a:t>Саяси партияның стратегиялық имиджі</a:t>
            </a:r>
            <a:r>
              <a:rPr lang="ru-RU" sz="3200" dirty="0" smtClean="0">
                <a:latin typeface="Arial" panose="020B0604020202020204" pitchFamily="34" charset="0"/>
                <a:ea typeface="Arial Unicode MS" panose="020B0604020202020204" pitchFamily="34" charset="-128"/>
                <a:cs typeface="Arial" panose="020B0604020202020204" pitchFamily="34" charset="0"/>
              </a:rPr>
              <a:t>.</a:t>
            </a:r>
            <a:endParaRPr lang="ru-RU" sz="3200" dirty="0">
              <a:latin typeface="Arial" panose="020B0604020202020204" pitchFamily="34" charset="0"/>
              <a:ea typeface="Arial Unicode MS" panose="020B0604020202020204" pitchFamily="34" charset="-128"/>
              <a:cs typeface="Arial" panose="020B0604020202020204" pitchFamily="34" charset="0"/>
            </a:endParaRPr>
          </a:p>
          <a:p>
            <a:r>
              <a:rPr lang="kk-KZ" sz="3200" dirty="0">
                <a:latin typeface="Arial" panose="020B0604020202020204" pitchFamily="34" charset="0"/>
                <a:cs typeface="Arial" panose="020B0604020202020204" pitchFamily="34" charset="0"/>
              </a:rPr>
              <a:t>Саяси партияның имиджіне қойылатын басты талаптар</a:t>
            </a:r>
            <a:endParaRPr lang="ru-RU" sz="32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403" y="523578"/>
            <a:ext cx="1619476" cy="1465263"/>
          </a:xfrm>
          <a:prstGeom prst="rect">
            <a:avLst/>
          </a:prstGeom>
        </p:spPr>
      </p:pic>
    </p:spTree>
    <p:extLst>
      <p:ext uri="{BB962C8B-B14F-4D97-AF65-F5344CB8AC3E}">
        <p14:creationId xmlns:p14="http://schemas.microsoft.com/office/powerpoint/2010/main" val="3488637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Саяси партия</a:t>
            </a:r>
            <a:endParaRPr lang="ru-RU" b="1" dirty="0"/>
          </a:p>
        </p:txBody>
      </p:sp>
      <p:sp>
        <p:nvSpPr>
          <p:cNvPr id="3" name="Объект 2"/>
          <p:cNvSpPr>
            <a:spLocks noGrp="1"/>
          </p:cNvSpPr>
          <p:nvPr>
            <p:ph idx="1"/>
          </p:nvPr>
        </p:nvSpPr>
        <p:spPr/>
        <p:txBody>
          <a:bodyPr>
            <a:normAutofit fontScale="77500" lnSpcReduction="20000"/>
          </a:bodyPr>
          <a:lstStyle/>
          <a:p>
            <a:r>
              <a:rPr lang="kk-KZ" dirty="0"/>
              <a:t>Саяси партия өте күрделі құрылым болып табылады. Онда өз кезегінде саяси идеялар, бағдарламалар, лидерлер, </a:t>
            </a:r>
            <a:r>
              <a:rPr lang="kk-KZ" dirty="0" smtClean="0"/>
              <a:t>партияның</a:t>
            </a:r>
            <a:r>
              <a:rPr lang="kk-KZ" dirty="0"/>
              <a:t> мүшелері, партиялық ұйымдардың қызметі, партияның жəне оның фракцияларының белгілі бір саяси оқиғаларға қарым-қатынастары өзара үйлеседі.</a:t>
            </a:r>
            <a:endParaRPr lang="ru-RU" dirty="0"/>
          </a:p>
          <a:p>
            <a:r>
              <a:rPr lang="kk-KZ" dirty="0"/>
              <a:t>Партиялар əлеуметтік мүдделерді аккумуляциялау функциясын орындайды. Қоғамда əрдайым əр типті мүдделер, артықшылықтар жəне талаптар көрініс табады. Олардың əрбіреуін саяси шешімге трансформациялау мүмкін емес екені түсінікті. Ең алдымен, </a:t>
            </a:r>
            <a:r>
              <a:rPr lang="kk-KZ" dirty="0" smtClean="0"/>
              <a:t>мүдделердің </a:t>
            </a:r>
            <a:r>
              <a:rPr lang="kk-KZ" dirty="0"/>
              <a:t>жиынтығынан ең маңыздылары бөлініп шығады. Олар өз кезегінде партиялардың бағдарламалары мен үндеулеріне шоғыр- ланады. Партиялардың бағдарламаларында олардың түрлі </a:t>
            </a:r>
            <a:r>
              <a:rPr lang="kk-KZ" dirty="0" smtClean="0"/>
              <a:t>əлеуметтік </a:t>
            </a:r>
            <a:r>
              <a:rPr lang="kk-KZ" dirty="0"/>
              <a:t>топтардың, күллі мемлекеттің азаматтарының мүдделеріне қызмет етуге талаптары белгіленіп отырады. Тəжірибелік саясатта имиджді қалыптастыру жағдайында партиялар сайлаушылардың түрлі категорияларының мүдделерін ескеруге, оларды құжаттық бағдарламаларда фиксациялауға тырысады. Өйткені тек талап етілген идеологиялық имидж сайлауда жетістікке жеткізе алады</a:t>
            </a:r>
            <a:r>
              <a:rPr lang="kk-KZ" dirty="0" smtClean="0"/>
              <a:t>.</a:t>
            </a:r>
            <a:r>
              <a:rPr lang="kk-KZ" dirty="0"/>
              <a:t/>
            </a:r>
            <a:br>
              <a:rPr lang="kk-KZ" dirty="0"/>
            </a:br>
            <a:endParaRPr lang="ru-RU" dirty="0"/>
          </a:p>
        </p:txBody>
      </p:sp>
    </p:spTree>
    <p:extLst>
      <p:ext uri="{BB962C8B-B14F-4D97-AF65-F5344CB8AC3E}">
        <p14:creationId xmlns:p14="http://schemas.microsoft.com/office/powerpoint/2010/main" val="38649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dirty="0"/>
              <a:t>Партия функциялары</a:t>
            </a:r>
            <a:endParaRPr lang="ru-RU" dirty="0"/>
          </a:p>
        </p:txBody>
      </p:sp>
      <p:sp>
        <p:nvSpPr>
          <p:cNvPr id="3" name="Объект 2"/>
          <p:cNvSpPr>
            <a:spLocks noGrp="1"/>
          </p:cNvSpPr>
          <p:nvPr>
            <p:ph idx="1"/>
          </p:nvPr>
        </p:nvSpPr>
        <p:spPr/>
        <p:txBody>
          <a:bodyPr>
            <a:normAutofit/>
          </a:bodyPr>
          <a:lstStyle/>
          <a:p>
            <a:r>
              <a:rPr lang="kk-KZ" dirty="0"/>
              <a:t>Партия функциялары, əдеттегідей басқарушылар мен басқары- латындар бөлімі арасындағы функция. </a:t>
            </a:r>
            <a:endParaRPr lang="kk-KZ" dirty="0" smtClean="0"/>
          </a:p>
          <a:p>
            <a:r>
              <a:rPr lang="kk-KZ" dirty="0" smtClean="0"/>
              <a:t>Партия </a:t>
            </a:r>
            <a:r>
              <a:rPr lang="kk-KZ" dirty="0"/>
              <a:t>əрдайым «</a:t>
            </a:r>
            <a:r>
              <a:rPr lang="kk-KZ" dirty="0" smtClean="0"/>
              <a:t>жоғарыдан </a:t>
            </a:r>
            <a:r>
              <a:rPr lang="kk-KZ" dirty="0"/>
              <a:t>төмен» жəне «төменнен жоғарыға қарай» циркуляцияланатын ақпаратты жіберудің арнасы ретінде түсіндіріледі. </a:t>
            </a:r>
            <a:endParaRPr lang="kk-KZ" dirty="0" smtClean="0"/>
          </a:p>
          <a:p>
            <a:r>
              <a:rPr lang="kk-KZ" dirty="0" smtClean="0"/>
              <a:t>Осы </a:t>
            </a:r>
            <a:r>
              <a:rPr lang="kk-KZ" dirty="0"/>
              <a:t>екі </a:t>
            </a:r>
            <a:r>
              <a:rPr lang="kk-KZ" dirty="0" smtClean="0"/>
              <a:t>ақпараттық </a:t>
            </a:r>
            <a:r>
              <a:rPr lang="kk-KZ" dirty="0"/>
              <a:t>ағындардың интенсивтілігі сəйкес келе бермейді. Партия жəне партиялық қызмет қатардағы мүшелер мен сайлаушылардың көңіл күйлерінен ауытқи алмайды, өйткені, осының өзі партияларға өздерінің əлеуметтік мүдделерін білдіріп, партиялық имиджді құруға мүмкіндік береді.</a:t>
            </a:r>
            <a:endParaRPr lang="ru-RU" dirty="0"/>
          </a:p>
        </p:txBody>
      </p:sp>
    </p:spTree>
    <p:extLst>
      <p:ext uri="{BB962C8B-B14F-4D97-AF65-F5344CB8AC3E}">
        <p14:creationId xmlns:p14="http://schemas.microsoft.com/office/powerpoint/2010/main" val="1533441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850819"/>
          </a:xfrm>
        </p:spPr>
        <p:txBody>
          <a:bodyPr>
            <a:normAutofit fontScale="90000"/>
          </a:bodyPr>
          <a:lstStyle/>
          <a:p>
            <a:pPr algn="ctr"/>
            <a:r>
              <a:rPr lang="kk-KZ" dirty="0"/>
              <a:t>Партиялар үлкен мəнді иеленіп, тұлға өзінің əрекеттерін өз жақтастарына бағдарлайтын референтті топтар ретінде </a:t>
            </a:r>
            <a:r>
              <a:rPr lang="kk-KZ" dirty="0" smtClean="0"/>
              <a:t>түсіндіріледі</a:t>
            </a:r>
            <a:r>
              <a:rPr lang="kk-KZ" dirty="0"/>
              <a:t>. </a:t>
            </a:r>
            <a:r>
              <a:rPr lang="kk-KZ" dirty="0" smtClean="0"/>
              <a:t/>
            </a:r>
            <a:br>
              <a:rPr lang="kk-KZ" dirty="0" smtClean="0"/>
            </a:br>
            <a:r>
              <a:rPr lang="kk-KZ" dirty="0" smtClean="0"/>
              <a:t>Имидж </a:t>
            </a:r>
            <a:r>
              <a:rPr lang="kk-KZ" dirty="0"/>
              <a:t>– партия мен оның əлеуетті жақтастары арасында байланыстырушы бөлім болып табылады. Сол себептен партия имиджі электорат имиджіне əсер етеді.</a:t>
            </a:r>
            <a:endParaRPr lang="ru-RU" dirty="0"/>
          </a:p>
        </p:txBody>
      </p:sp>
    </p:spTree>
    <p:extLst>
      <p:ext uri="{BB962C8B-B14F-4D97-AF65-F5344CB8AC3E}">
        <p14:creationId xmlns:p14="http://schemas.microsoft.com/office/powerpoint/2010/main" val="14338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a:t>Саяси партияның стратегиялық имиджі</a:t>
            </a:r>
            <a:endParaRPr lang="ru-RU" dirty="0"/>
          </a:p>
        </p:txBody>
      </p:sp>
      <p:sp>
        <p:nvSpPr>
          <p:cNvPr id="3" name="Объект 2"/>
          <p:cNvSpPr>
            <a:spLocks noGrp="1"/>
          </p:cNvSpPr>
          <p:nvPr>
            <p:ph idx="1"/>
          </p:nvPr>
        </p:nvSpPr>
        <p:spPr/>
        <p:txBody>
          <a:bodyPr/>
          <a:lstStyle/>
          <a:p>
            <a:r>
              <a:rPr lang="kk-KZ" dirty="0"/>
              <a:t>Саяси партияның </a:t>
            </a:r>
            <a:r>
              <a:rPr lang="kk-KZ" b="1" dirty="0"/>
              <a:t>стратегиялық имиджі </a:t>
            </a:r>
            <a:r>
              <a:rPr lang="kk-KZ" dirty="0"/>
              <a:t>– бұл партияның сайлауда жеңіске жетуін қамтамасыз ету үшін жəне оның келе- шекте қоғамдағы танымалдылығын ұлғайту мақсатымен құрас- тырылуы тиіс бейне.</a:t>
            </a:r>
            <a:endParaRPr lang="ru-RU" dirty="0"/>
          </a:p>
          <a:p>
            <a:r>
              <a:rPr lang="kk-KZ" dirty="0"/>
              <a:t>Имидж ретінде сонымен қатар саяси партия жайлы индиви- дуалды жəне бұқаралық санада қалыптасқан түсініктерді түсіну қажет. Өйткені партия имиджі – соған қатысты қарым-қатынас- тардан құралатын санат, ол азаматтардың жəне саяси үрдістің басқа да қатысушыларының əрекеттеріне əсер ете </a:t>
            </a:r>
            <a:r>
              <a:rPr lang="kk-KZ" dirty="0" smtClean="0"/>
              <a:t>алады</a:t>
            </a:r>
            <a:r>
              <a:rPr lang="kk-KZ" dirty="0"/>
              <a:t>.</a:t>
            </a:r>
            <a:endParaRPr lang="ru-RU" dirty="0"/>
          </a:p>
        </p:txBody>
      </p:sp>
    </p:spTree>
    <p:extLst>
      <p:ext uri="{BB962C8B-B14F-4D97-AF65-F5344CB8AC3E}">
        <p14:creationId xmlns:p14="http://schemas.microsoft.com/office/powerpoint/2010/main" val="197647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Саяси партияның имиджіне қойылатын басты талаптар</a:t>
            </a:r>
            <a:endParaRPr lang="ru-RU" b="1" dirty="0"/>
          </a:p>
        </p:txBody>
      </p:sp>
      <p:sp>
        <p:nvSpPr>
          <p:cNvPr id="3" name="Объект 2"/>
          <p:cNvSpPr>
            <a:spLocks noGrp="1"/>
          </p:cNvSpPr>
          <p:nvPr>
            <p:ph idx="1"/>
          </p:nvPr>
        </p:nvSpPr>
        <p:spPr/>
        <p:txBody>
          <a:bodyPr>
            <a:noAutofit/>
          </a:bodyPr>
          <a:lstStyle/>
          <a:p>
            <a:r>
              <a:rPr lang="kk-KZ" sz="3200" dirty="0"/>
              <a:t>Талаптың жоғары </a:t>
            </a:r>
            <a:r>
              <a:rPr lang="kk-KZ" sz="3200" dirty="0" smtClean="0"/>
              <a:t>деңгейі</a:t>
            </a:r>
          </a:p>
          <a:p>
            <a:r>
              <a:rPr lang="kk-KZ" sz="3200" dirty="0"/>
              <a:t>Шындық</a:t>
            </a:r>
            <a:endParaRPr lang="ru-RU" sz="3200" dirty="0"/>
          </a:p>
          <a:p>
            <a:r>
              <a:rPr lang="kk-KZ" sz="3200" dirty="0"/>
              <a:t>Жарқындылық (айқындылық) пен қарапайымдылық</a:t>
            </a:r>
            <a:endParaRPr lang="ru-RU" sz="3200" dirty="0"/>
          </a:p>
          <a:p>
            <a:r>
              <a:rPr lang="kk-KZ" sz="3200" dirty="0"/>
              <a:t>Бағдарламалық-идеологиялық (концептуалды) </a:t>
            </a:r>
            <a:r>
              <a:rPr lang="kk-KZ" sz="3200" dirty="0" smtClean="0"/>
              <a:t>құраушы</a:t>
            </a:r>
          </a:p>
          <a:p>
            <a:r>
              <a:rPr lang="kk-KZ" sz="3200" dirty="0"/>
              <a:t>Іскерлiк (біріктіруші ) құрамдасы</a:t>
            </a:r>
            <a:endParaRPr lang="ru-RU" sz="3200" dirty="0"/>
          </a:p>
          <a:p>
            <a:r>
              <a:rPr lang="kk-KZ" sz="3200" dirty="0"/>
              <a:t>Жеке (лидерлiк ) құрамдамасы</a:t>
            </a:r>
            <a:endParaRPr lang="ru-RU" sz="3200" dirty="0"/>
          </a:p>
          <a:p>
            <a:endParaRPr lang="ru-RU" sz="3200" dirty="0"/>
          </a:p>
        </p:txBody>
      </p:sp>
    </p:spTree>
    <p:extLst>
      <p:ext uri="{BB962C8B-B14F-4D97-AF65-F5344CB8AC3E}">
        <p14:creationId xmlns:p14="http://schemas.microsoft.com/office/powerpoint/2010/main" val="146746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b="1" dirty="0"/>
              <a:t>Талаптың жоғары деңгейі</a:t>
            </a:r>
          </a:p>
        </p:txBody>
      </p:sp>
      <p:sp>
        <p:nvSpPr>
          <p:cNvPr id="3" name="Объект 2"/>
          <p:cNvSpPr>
            <a:spLocks noGrp="1"/>
          </p:cNvSpPr>
          <p:nvPr>
            <p:ph idx="1"/>
          </p:nvPr>
        </p:nvSpPr>
        <p:spPr/>
        <p:txBody>
          <a:bodyPr>
            <a:normAutofit fontScale="77500" lnSpcReduction="20000"/>
          </a:bodyPr>
          <a:lstStyle/>
          <a:p>
            <a:r>
              <a:rPr lang="kk-KZ" sz="3600" dirty="0"/>
              <a:t>Саяси партияның имиджі сайлаушылардың үлкен тобынан шығатын қоғамдық сұраныстарға, күтулерге жəне талаптарға жауап беруі тиіс</a:t>
            </a:r>
            <a:r>
              <a:rPr lang="kk-KZ" sz="3600" dirty="0" smtClean="0"/>
              <a:t>.</a:t>
            </a:r>
          </a:p>
          <a:p>
            <a:r>
              <a:rPr lang="kk-KZ" sz="3600" dirty="0"/>
              <a:t>Имидждің əлеуметтік үміттерге қатысты болып құрылуы əлеумет- тік психологиялық зерттеулер мен əлеуметтік сауалнамалар негі- зінде жүзеге асырылады, ал олар өз кезегінде қоғамда басым </a:t>
            </a:r>
            <a:r>
              <a:rPr lang="kk-KZ" sz="3600" dirty="0" smtClean="0"/>
              <a:t>құндылықтарды</a:t>
            </a:r>
            <a:r>
              <a:rPr lang="kk-KZ" sz="3600" dirty="0"/>
              <a:t>, мəселелерді, үрейлерді, қажеттіліктерді анықтауға бағытталған. </a:t>
            </a:r>
            <a:endParaRPr lang="kk-KZ" sz="3600" dirty="0" smtClean="0"/>
          </a:p>
          <a:p>
            <a:r>
              <a:rPr lang="kk-KZ" sz="3600" dirty="0" smtClean="0"/>
              <a:t>Талап </a:t>
            </a:r>
            <a:r>
              <a:rPr lang="kk-KZ" sz="3600" dirty="0"/>
              <a:t>етушілік санаты арқылы саяси партияның қоғам мүдделерінің артикуляциясы мен агрегациясы сияқты маңызды функциясы көрініс таба бастады. Саяси коммуникация мен саяси қызмет арқылы қоғам мүдделерін көрсете отырып, партия өзінің тиімді имиджін қалыптастыруға септігін тигізеді.</a:t>
            </a:r>
            <a:endParaRPr lang="ru-RU" sz="3600" dirty="0"/>
          </a:p>
          <a:p>
            <a:endParaRPr lang="ru-RU" sz="3600" dirty="0"/>
          </a:p>
        </p:txBody>
      </p:sp>
    </p:spTree>
    <p:extLst>
      <p:ext uri="{BB962C8B-B14F-4D97-AF65-F5344CB8AC3E}">
        <p14:creationId xmlns:p14="http://schemas.microsoft.com/office/powerpoint/2010/main" val="67970064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1394</Words>
  <Application>Microsoft Office PowerPoint</Application>
  <PresentationFormat>Широкоэкранный</PresentationFormat>
  <Paragraphs>89</Paragraphs>
  <Slides>23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Arial Unicode MS</vt:lpstr>
      <vt:lpstr>Arial</vt:lpstr>
      <vt:lpstr>Calibri</vt:lpstr>
      <vt:lpstr>Calibri Light</vt:lpstr>
      <vt:lpstr>Тема Office</vt:lpstr>
      <vt:lpstr>ӘЛ-ФАРАБИ АТЫНДАҒЫ ҚАЗАҚ ҰЛТТЫҚ УНИВЕРСИТЕТІ</vt:lpstr>
      <vt:lpstr>Презентация PowerPoint</vt:lpstr>
      <vt:lpstr>Дәріс жоспары:</vt:lpstr>
      <vt:lpstr>Саяси партия</vt:lpstr>
      <vt:lpstr>Партия функциялары</vt:lpstr>
      <vt:lpstr>Партиялар үлкен мəнді иеленіп, тұлға өзінің əрекеттерін өз жақтастарына бағдарлайтын референтті топтар ретінде түсіндіріледі.  Имидж – партия мен оның əлеуетті жақтастары арасында байланыстырушы бөлім болып табылады. Сол себептен партия имиджі электорат имиджіне əсер етеді.</vt:lpstr>
      <vt:lpstr>Саяси партияның стратегиялық имиджі</vt:lpstr>
      <vt:lpstr>Саяси партияның имиджіне қойылатын басты талаптар</vt:lpstr>
      <vt:lpstr>Талаптың жоғары деңгейі</vt:lpstr>
      <vt:lpstr>Талаптың жоғары деңгейі</vt:lpstr>
      <vt:lpstr>Шындық</vt:lpstr>
      <vt:lpstr>Жарқындылық (айқындылық) пен қарапайымдылық</vt:lpstr>
      <vt:lpstr>Саяси партиялық имидж бірнеше факторлар əсерінен құрылуы мүмкін, яғни имиджді құрайтын төрт сызба түрінде беріледі:</vt:lpstr>
      <vt:lpstr>Бағдарламалық-идеологиялық (концептуалды) құраушы</vt:lpstr>
      <vt:lpstr>Бағдарламалық-идеологиялық (концептуалды) құраушы</vt:lpstr>
      <vt:lpstr>Саяси партияның имиджін құрастыру жəне алға жылжыту имидждің бағдарламалы-идеологиялық құрамдасы арқылы өзіне келесі шараларды кіргізеді: </vt:lpstr>
      <vt:lpstr>Іскерлiк (біріктіруші ) құрамдасы</vt:lpstr>
      <vt:lpstr>Іскерлiк (біріктіруші ) құрамдасы</vt:lpstr>
      <vt:lpstr>Арнайы партиялық шаралар мен əртүрлі типтегі оқиғалар қатарын қалыптастыруға мыналар жатады:</vt:lpstr>
      <vt:lpstr>Жеке (лидерлiк ) құрамдамасы</vt:lpstr>
      <vt:lpstr>Осыған байланысты саяси партияның тиімді стратегиялық имиджін жəне оның тұлғалық құрамдасын қалыптастыру үшін келесі іс-шараларды мақсаттылы түрде бірітіндеп іске асырған жөн:</vt:lpstr>
      <vt:lpstr>Сонымен саяси партиялар имиджінің сыртқы құрамдасында негізгі бағыт ретінде бірегей партиялық стильді жасап шығару болып табылады, яғни:</vt:lpstr>
      <vt:lpstr>      Қолданылған әдебиет : Абжаппарова А.А. Позиционирование органов исполнительной власти в медиапространстве: теория и практика (на примере Министерства образования и науки Республики Казахстан и Министерства образования и науки Российской Федерации): монография. Қазақ университеті. Алматы 2018. 146с. Деркач, А. А. Политическая психология : учебник для бакалавров / А. А. Деркач, Л. Г. Лаптев. — 2-е изд., перераб. и доп. — М. : Издательство Юрайт, 2017. — 591 с. — Серия : Бакалавр. Базовый курс. Овчинникова А.М., Шульга Н.В. Основы имиджелогии: Конспект лекций / А.М. Овчинникова, Н.В. Шульга; Омский гос. ун-т путей сообщения. Омск, 2019. 55 с. Беляева, М. А, Самкова, В. А. А35 АЗЫ ИМИДЖЕЛОГИИ: имидж личности, организации, территории [Текст] : учебное пособие для вузов / М. А. Беляева, В. А. Самкова ; Урал. гос. пед. ун-т. – Екатеринбург, 2016. – 184 с. Имидж политика: проблемы формирования, продвижения и исследования : коллективная монография / [под ред. В.Н. Васильевой, Г.В Жигуновой]. – Мурманск : МАГУ, 2016. – 183 с. Имидж Беларуси: становление, состояние, продвижение : монография / М. А. Слемнёв [и др.], О. В. Вожгурова [и др.] ; под науч. ред. М. А. Слемнёва. – Витебск : ВГУ имени П. М. Машерова, 2020. – 198. Ким,Л.М. Саяси имиджелогия [мәтін]: оқұ құралы / Л.М. Ким, Д.Е. Ақболат.- Алматы, 2013.- 188. Имиджелогия [Мәтін] : оқулық / О. Тұржан,; [Л.Н.Гумилев атын. Еуразия ұлттық ун-ті] - Астана : [б. ж.], 2019 . - 177 б. Библиогр.: 174-177 б. Имиджелогия - Тұржан, О.... (kazneb.kz); Тлепбергенова А.А. Страновой имидж: учебное пособие для студентов бакалавриата университетов, обучающихся по специальностям «Журналистика», «Связь с общественностью». – Алматы: Қазақ университеті, 2011. – 78 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Саяси биліктің имиджі</dc:title>
  <dc:creator>Абжаппарова Айгуль</dc:creator>
  <cp:lastModifiedBy>Абжаппарова Айгуль</cp:lastModifiedBy>
  <cp:revision>8</cp:revision>
  <dcterms:created xsi:type="dcterms:W3CDTF">2021-04-05T09:21:49Z</dcterms:created>
  <dcterms:modified xsi:type="dcterms:W3CDTF">2021-04-19T08:19:14Z</dcterms:modified>
</cp:coreProperties>
</file>